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handoutMasterIdLst>
    <p:handoutMasterId r:id="rId11"/>
  </p:handoutMasterIdLst>
  <p:sldIdLst>
    <p:sldId id="256" r:id="rId2"/>
    <p:sldId id="257" r:id="rId3"/>
    <p:sldId id="258" r:id="rId4"/>
    <p:sldId id="278" r:id="rId5"/>
    <p:sldId id="280" r:id="rId6"/>
    <p:sldId id="279" r:id="rId7"/>
    <p:sldId id="281" r:id="rId8"/>
    <p:sldId id="28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9" autoAdjust="0"/>
    <p:restoredTop sz="94105" autoAdjust="0"/>
  </p:normalViewPr>
  <p:slideViewPr>
    <p:cSldViewPr snapToGrid="0">
      <p:cViewPr varScale="1">
        <p:scale>
          <a:sx n="72" d="100"/>
          <a:sy n="72" d="100"/>
        </p:scale>
        <p:origin x="1176" y="192"/>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475077-A074-4E8C-B45E-964494945228}" type="datetimeFigureOut">
              <a:rPr lang="en-US"/>
              <a:t>4/2/18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E4C80B-8910-445E-8D30-7A590951118B}" type="slidenum">
              <a:rPr/>
              <a:t>‹#›</a:t>
            </a:fld>
            <a:endParaRPr/>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andoutMaster>
</file>

<file path=ppt/media/image1.tiff>
</file>

<file path=ppt/media/image10.png>
</file>

<file path=ppt/media/image11.png>
</file>

<file path=ppt/media/image13.png>
</file>

<file path=ppt/media/image14.png>
</file>

<file path=ppt/media/image15.png>
</file>

<file path=ppt/media/image2.tiff>
</file>

<file path=ppt/media/image3.png>
</file>

<file path=ppt/media/image4.png>
</file>

<file path=ppt/media/image5.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48A4-4B96-49F4-8C25-4C9D06114B2C}" type="datetimeFigureOut">
              <a:rPr lang="en-US"/>
              <a:t>4/2/18</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F1E7-4EFD-4BFF-B438-FCD52FD36B17}" type="slidenum">
              <a:rPr/>
              <a:t>‹#›</a:t>
            </a:fld>
            <a:endParaRPr/>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2</a:t>
            </a:fld>
            <a:endParaRPr lang="en-US"/>
          </a:p>
        </p:txBody>
      </p:sp>
    </p:spTree>
    <p:extLst>
      <p:ext uri="{BB962C8B-B14F-4D97-AF65-F5344CB8AC3E}">
        <p14:creationId xmlns:p14="http://schemas.microsoft.com/office/powerpoint/2010/main" val="15148299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time series models (such as the ARMA models) assume the data is stationary, meaning the expected mean and variances do not change over the entire modeling period. This strong assumption is a major weakness of these models. </a:t>
            </a:r>
          </a:p>
          <a:p>
            <a:r>
              <a:rPr lang="en-US" dirty="0"/>
              <a:t>Instead, let us approach the problem differently. We have observed that the expected means and variances are temporarily stable from period to period. These periods or *regime" can be considered as the hidden states. In this case, all we need to do is to find the true hidden state(s).</a:t>
            </a:r>
          </a:p>
          <a:p>
            <a:r>
              <a:rPr lang="en-US" dirty="0"/>
              <a:t>It is worth noting that, the model assumption that the hidden process follows a </a:t>
            </a:r>
            <a:r>
              <a:rPr lang="en-US" dirty="0" err="1"/>
              <a:t>markovian</a:t>
            </a:r>
            <a:r>
              <a:rPr lang="en-US" dirty="0"/>
              <a:t> process is its strength yet also the weakness. If the hidden process does not follow a </a:t>
            </a:r>
            <a:r>
              <a:rPr lang="en-US" dirty="0" err="1"/>
              <a:t>markovian</a:t>
            </a:r>
            <a:r>
              <a:rPr lang="en-US" dirty="0"/>
              <a:t> process, these techniques might fail to capture the anomalies.</a:t>
            </a:r>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6</a:t>
            </a:fld>
            <a:endParaRPr lang="en-US"/>
          </a:p>
        </p:txBody>
      </p:sp>
    </p:spTree>
    <p:extLst>
      <p:ext uri="{BB962C8B-B14F-4D97-AF65-F5344CB8AC3E}">
        <p14:creationId xmlns:p14="http://schemas.microsoft.com/office/powerpoint/2010/main" val="18054135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09600" y="4740333"/>
            <a:ext cx="10972800" cy="1263534"/>
          </a:xfrm>
        </p:spPr>
        <p:txBody>
          <a:bodyPr anchor="ctr">
            <a:normAutofit/>
          </a:bodyPr>
          <a:lstStyle>
            <a:lvl1pPr algn="l">
              <a:defRPr sz="5800"/>
            </a:lvl1pPr>
          </a:lstStyle>
          <a:p>
            <a:r>
              <a:rPr lang="en-US" dirty="0"/>
              <a:t>Click to edit Master title style</a:t>
            </a:r>
            <a:endParaRPr dirty="0"/>
          </a:p>
        </p:txBody>
      </p:sp>
      <p:cxnSp>
        <p:nvCxnSpPr>
          <p:cNvPr id="8" name="Straight Connector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09600" y="6286500"/>
            <a:ext cx="10972800" cy="457200"/>
          </a:xfrm>
        </p:spPr>
        <p:txBody>
          <a:bodyPr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dirty="0"/>
          </a:p>
        </p:txBody>
      </p:sp>
      <p:pic>
        <p:nvPicPr>
          <p:cNvPr id="4" name="Picture 3">
            <a:extLst>
              <a:ext uri="{FF2B5EF4-FFF2-40B4-BE49-F238E27FC236}">
                <a16:creationId xmlns:a16="http://schemas.microsoft.com/office/drawing/2014/main" id="{869E82DF-51A2-6148-806F-1D701B141383}"/>
              </a:ext>
            </a:extLst>
          </p:cNvPr>
          <p:cNvPicPr>
            <a:picLocks noChangeAspect="1"/>
          </p:cNvPicPr>
          <p:nvPr userDrawn="1"/>
        </p:nvPicPr>
        <p:blipFill rotWithShape="1">
          <a:blip r:embed="rId2"/>
          <a:srcRect b="7900"/>
          <a:stretch/>
        </p:blipFill>
        <p:spPr>
          <a:xfrm>
            <a:off x="0" y="-1614005"/>
            <a:ext cx="12192000" cy="6316238"/>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486900" y="685800"/>
            <a:ext cx="2324100" cy="5486399"/>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838199" y="685800"/>
            <a:ext cx="8105775" cy="54863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09600" y="3153095"/>
            <a:ext cx="10972800" cy="2286000"/>
          </a:xfrm>
        </p:spPr>
        <p:txBody>
          <a:bodyPr anchor="b">
            <a:normAutofit/>
          </a:bodyPr>
          <a:lstStyle>
            <a:lvl1pPr>
              <a:defRPr sz="5800" b="0"/>
            </a:lvl1pPr>
          </a:lstStyle>
          <a:p>
            <a:r>
              <a:rPr lang="en-US"/>
              <a:t>Click to edit Master title style</a:t>
            </a:r>
            <a:endParaRPr/>
          </a:p>
        </p:txBody>
      </p:sp>
      <p:cxnSp>
        <p:nvCxnSpPr>
          <p:cNvPr id="8" name="Straight Connector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603250" y="5864054"/>
            <a:ext cx="10972800" cy="450042"/>
          </a:xfrm>
        </p:spPr>
        <p:txBody>
          <a:bodyPr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73091"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Slide Number Placeholder 4"/>
          <p:cNvSpPr>
            <a:spLocks noGrp="1"/>
          </p:cNvSpPr>
          <p:nvPr>
            <p:ph type="sldNum" sz="quarter" idx="12"/>
          </p:nvPr>
        </p:nvSpPr>
        <p:spPr/>
        <p:txBody>
          <a:bodyPr/>
          <a:lstStyle/>
          <a:p>
            <a:fld id="{5F4C9F40-B079-4B71-A627-7266DFEA7F03}"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6"/>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7032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032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Slide Number Placeholder 6"/>
          <p:cNvSpPr>
            <a:spLocks noGrp="1"/>
          </p:cNvSpPr>
          <p:nvPr>
            <p:ph type="sldNum" sz="quarter" idx="12"/>
          </p:nvPr>
        </p:nvSpPr>
        <p:spPr/>
        <p:txBody>
          <a:bodyPr/>
          <a:lstStyle/>
          <a:p>
            <a:fld id="{5F4C9F40-B079-4B71-A627-7266DFEA7F03}"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8"/>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5" name="Slide Number Placeholder 2"/>
          <p:cNvSpPr>
            <a:spLocks noGrp="1"/>
          </p:cNvSpPr>
          <p:nvPr>
            <p:ph type="sldNum" sz="quarter" idx="12"/>
          </p:nvPr>
        </p:nvSpPr>
        <p:spPr/>
        <p:txBody>
          <a:bodyPr/>
          <a:lstStyle/>
          <a:p>
            <a:fld id="{5F4C9F40-B079-4B71-A627-7266DFEA7F03}"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5"/>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Slide Number Placeholder 1"/>
          <p:cNvSpPr>
            <a:spLocks noGrp="1"/>
          </p:cNvSpPr>
          <p:nvPr>
            <p:ph type="sldNum" sz="quarter" idx="12"/>
          </p:nvPr>
        </p:nvSpPr>
        <p:spPr/>
        <p:txBody>
          <a:bodyPr/>
          <a:lstStyle/>
          <a:p>
            <a:fld id="{5F4C9F40-B079-4B71-A627-7266DFEA7F03}" type="slidenum">
              <a:rPr/>
              <a:t>‹#›</a:t>
            </a:fld>
            <a:endParaRPr dirty="0"/>
          </a:p>
        </p:txBody>
      </p:sp>
      <p:sp>
        <p:nvSpPr>
          <p:cNvPr id="3" name="Footer Placeholder 2"/>
          <p:cNvSpPr>
            <a:spLocks noGrp="1"/>
          </p:cNvSpPr>
          <p:nvPr>
            <p:ph type="ftr" sz="quarter" idx="11"/>
          </p:nvPr>
        </p:nvSpPr>
        <p:spPr/>
        <p:txBody>
          <a:bodyPr/>
          <a:lstStyle/>
          <a:p>
            <a:endParaRPr dirty="0"/>
          </a:p>
        </p:txBody>
      </p:sp>
      <p:sp>
        <p:nvSpPr>
          <p:cNvPr id="2" name="Date Placeholder 3"/>
          <p:cNvSpPr>
            <a:spLocks noGrp="1"/>
          </p:cNvSpPr>
          <p:nvPr>
            <p:ph type="dt" sz="half" idx="10"/>
          </p:nvPr>
        </p:nvSpPr>
        <p:spPr/>
        <p:txBody>
          <a:bodyPr/>
          <a:lstStyle/>
          <a:p>
            <a:fld id="{0402902D-A5F5-4D7D-AAA7-32469BA0BC4D}" type="datetimeFigureOut">
              <a:rPr lang="en-US"/>
              <a:t>4/2/18</a:t>
            </a:fld>
            <a:endParaRPr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Rectangle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0519" y="465512"/>
            <a:ext cx="3506162" cy="1600200"/>
          </a:xfrm>
        </p:spPr>
        <p:txBody>
          <a:bodyPr anchor="t">
            <a:normAutofit/>
          </a:bodyPr>
          <a:lstStyle>
            <a:lvl1pPr>
              <a:defRPr sz="2800" b="0"/>
            </a:lvl1pPr>
          </a:lstStyle>
          <a:p>
            <a:r>
              <a:rPr lang="en-US"/>
              <a:t>Click to edit Master title style</a:t>
            </a:r>
            <a:endParaRPr/>
          </a:p>
        </p:txBody>
      </p:sp>
      <p:sp>
        <p:nvSpPr>
          <p:cNvPr id="4" name="Text Placeholder 3"/>
          <p:cNvSpPr>
            <a:spLocks noGrp="1"/>
          </p:cNvSpPr>
          <p:nvPr>
            <p:ph type="body" sz="half" idx="2"/>
          </p:nvPr>
        </p:nvSpPr>
        <p:spPr>
          <a:xfrm>
            <a:off x="380519" y="3746500"/>
            <a:ext cx="3506162" cy="24257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699000" y="465513"/>
            <a:ext cx="7048500" cy="5935287"/>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4048" y="466344"/>
            <a:ext cx="3502152" cy="1600200"/>
          </a:xfrm>
        </p:spPr>
        <p:txBody>
          <a:bodyPr anchor="t">
            <a:normAutofit/>
          </a:bodyPr>
          <a:lstStyle>
            <a:lvl1pPr>
              <a:defRPr sz="2800" b="0"/>
            </a:lvl1pPr>
          </a:lstStyle>
          <a:p>
            <a:r>
              <a:rPr lang="en-US"/>
              <a:t>Click to edit Master title style</a:t>
            </a:r>
            <a:endParaRPr dirty="0"/>
          </a:p>
        </p:txBody>
      </p:sp>
      <p:sp>
        <p:nvSpPr>
          <p:cNvPr id="4" name="Text Placeholder 3"/>
          <p:cNvSpPr>
            <a:spLocks noGrp="1"/>
          </p:cNvSpPr>
          <p:nvPr>
            <p:ph type="body" sz="half" idx="2"/>
          </p:nvPr>
        </p:nvSpPr>
        <p:spPr>
          <a:xfrm>
            <a:off x="384048" y="3749040"/>
            <a:ext cx="3502152" cy="242316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309872" y="0"/>
            <a:ext cx="7882128" cy="6858000"/>
          </a:xfrm>
        </p:spPr>
        <p:txBody>
          <a:bodyPr tIns="7315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r>
              <a:rPr lang="en-US"/>
              <a:t>Click to edit Master title style</a:t>
            </a:r>
            <a:endParaRPr dirty="0"/>
          </a:p>
        </p:txBody>
      </p:sp>
      <p:cxnSp>
        <p:nvCxnSpPr>
          <p:cNvPr id="9" name="Straight Connector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Slide Number Placeholder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5F4C9F40-B079-4B71-A627-7266DFEA7F03}" type="slidenum">
              <a:rPr/>
              <a:pPr/>
              <a:t>‹#›</a:t>
            </a:fld>
            <a:endParaRPr/>
          </a:p>
        </p:txBody>
      </p:sp>
      <p:sp>
        <p:nvSpPr>
          <p:cNvPr id="5" name="Footer Placeholder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endParaRPr dirty="0"/>
          </a:p>
        </p:txBody>
      </p:sp>
      <p:sp>
        <p:nvSpPr>
          <p:cNvPr id="4" name="Date Placeholder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0402902D-A5F5-4D7D-AAA7-32469BA0BC4D}" type="datetimeFigureOut">
              <a:rPr lang="en-US"/>
              <a:pPr/>
              <a:t>4/2/18</a:t>
            </a:fld>
            <a:endParaRPr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5.tif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jstatsoft.org/article/view/v036i07"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000" dirty="0"/>
              <a:t>Hidden Markov Model (HMM)</a:t>
            </a:r>
          </a:p>
        </p:txBody>
      </p:sp>
      <p:sp>
        <p:nvSpPr>
          <p:cNvPr id="3" name="Subtitle 2"/>
          <p:cNvSpPr>
            <a:spLocks noGrp="1"/>
          </p:cNvSpPr>
          <p:nvPr>
            <p:ph type="subTitle" idx="1"/>
          </p:nvPr>
        </p:nvSpPr>
        <p:spPr/>
        <p:txBody>
          <a:bodyPr/>
          <a:lstStyle/>
          <a:p>
            <a:r>
              <a:rPr lang="en-US" dirty="0">
                <a:solidFill>
                  <a:schemeClr val="tx1">
                    <a:lumMod val="95000"/>
                  </a:schemeClr>
                </a:solidFill>
              </a:rPr>
              <a:t>Chris Kuo, Ph.D.| Columbia University</a:t>
            </a:r>
          </a:p>
        </p:txBody>
      </p:sp>
    </p:spTree>
    <p:extLst>
      <p:ext uri="{BB962C8B-B14F-4D97-AF65-F5344CB8AC3E}">
        <p14:creationId xmlns:p14="http://schemas.microsoft.com/office/powerpoint/2010/main" val="142078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dirty="0"/>
              <a:t>Anomaly in a sequence</a:t>
            </a:r>
          </a:p>
        </p:txBody>
      </p:sp>
      <p:sp>
        <p:nvSpPr>
          <p:cNvPr id="3" name="Text Placeholder 2"/>
          <p:cNvSpPr>
            <a:spLocks noGrp="1"/>
          </p:cNvSpPr>
          <p:nvPr>
            <p:ph type="body" idx="1"/>
          </p:nvPr>
        </p:nvSpPr>
        <p:spPr/>
        <p:txBody>
          <a:bodyPr/>
          <a:lstStyle/>
          <a:p>
            <a:r>
              <a:rPr lang="en-US" dirty="0">
                <a:solidFill>
                  <a:schemeClr val="tx1">
                    <a:lumMod val="95000"/>
                  </a:schemeClr>
                </a:solidFill>
              </a:rPr>
              <a:t>Statement of the problem</a:t>
            </a:r>
          </a:p>
        </p:txBody>
      </p:sp>
      <p:pic>
        <p:nvPicPr>
          <p:cNvPr id="4" name="Picture 3">
            <a:extLst>
              <a:ext uri="{FF2B5EF4-FFF2-40B4-BE49-F238E27FC236}">
                <a16:creationId xmlns:a16="http://schemas.microsoft.com/office/drawing/2014/main" id="{7E7C3B8E-D3BD-E441-9885-7899AF3BCF51}"/>
              </a:ext>
            </a:extLst>
          </p:cNvPr>
          <p:cNvPicPr>
            <a:picLocks noChangeAspect="1"/>
          </p:cNvPicPr>
          <p:nvPr/>
        </p:nvPicPr>
        <p:blipFill>
          <a:blip r:embed="rId3"/>
          <a:stretch>
            <a:fillRect/>
          </a:stretch>
        </p:blipFill>
        <p:spPr>
          <a:xfrm>
            <a:off x="4095750" y="648393"/>
            <a:ext cx="7474570" cy="3796607"/>
          </a:xfrm>
          <a:prstGeom prst="rect">
            <a:avLst/>
          </a:prstGeom>
        </p:spPr>
      </p:pic>
    </p:spTree>
    <p:extLst>
      <p:ext uri="{BB962C8B-B14F-4D97-AF65-F5344CB8AC3E}">
        <p14:creationId xmlns:p14="http://schemas.microsoft.com/office/powerpoint/2010/main" val="2301054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a:t>
            </a:r>
          </a:p>
        </p:txBody>
      </p:sp>
      <p:sp>
        <p:nvSpPr>
          <p:cNvPr id="3" name="Content Placeholder 2"/>
          <p:cNvSpPr>
            <a:spLocks noGrp="1"/>
          </p:cNvSpPr>
          <p:nvPr>
            <p:ph idx="1"/>
          </p:nvPr>
        </p:nvSpPr>
        <p:spPr>
          <a:xfrm>
            <a:off x="1066800" y="1714500"/>
            <a:ext cx="10058400" cy="563187"/>
          </a:xfrm>
        </p:spPr>
        <p:txBody>
          <a:bodyPr/>
          <a:lstStyle/>
          <a:p>
            <a:r>
              <a:rPr lang="en-US" dirty="0"/>
              <a:t>In our daily life we often see data is in the form of sequences or time series.</a:t>
            </a:r>
          </a:p>
        </p:txBody>
      </p:sp>
      <p:pic>
        <p:nvPicPr>
          <p:cNvPr id="5" name="Picture 4">
            <a:extLst>
              <a:ext uri="{FF2B5EF4-FFF2-40B4-BE49-F238E27FC236}">
                <a16:creationId xmlns:a16="http://schemas.microsoft.com/office/drawing/2014/main" id="{F3605A66-B48B-7141-8A5C-A75CD4E837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0637" y="2394065"/>
            <a:ext cx="5183214" cy="4086514"/>
          </a:xfrm>
          <a:prstGeom prst="rect">
            <a:avLst/>
          </a:prstGeom>
        </p:spPr>
      </p:pic>
      <p:sp>
        <p:nvSpPr>
          <p:cNvPr id="6" name="Content Placeholder 2">
            <a:extLst>
              <a:ext uri="{FF2B5EF4-FFF2-40B4-BE49-F238E27FC236}">
                <a16:creationId xmlns:a16="http://schemas.microsoft.com/office/drawing/2014/main" id="{7988478B-F65F-7941-98E0-DDF7691D2552}"/>
              </a:ext>
            </a:extLst>
          </p:cNvPr>
          <p:cNvSpPr txBox="1">
            <a:spLocks/>
          </p:cNvSpPr>
          <p:nvPr/>
        </p:nvSpPr>
        <p:spPr>
          <a:xfrm>
            <a:off x="1066800" y="2277687"/>
            <a:ext cx="5334000" cy="4303915"/>
          </a:xfrm>
          <a:prstGeom prst="rect">
            <a:avLst/>
          </a:prstGeom>
        </p:spPr>
        <p:txBody>
          <a:bodyPr vert="horz" lIns="91440" tIns="45720" rIns="91440" bIns="45720" rtlCol="0">
            <a:normAutofit lnSpcReduction="10000"/>
          </a:bodyPr>
          <a:lst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a:lstStyle>
          <a:p>
            <a:r>
              <a:rPr lang="en-US" dirty="0"/>
              <a:t>In medical examination the Electrocardiogram (ECG) recordings of the patient is a time series. If we detect anomalies in the time series, we understand there is a problem to the heart's condition. </a:t>
            </a:r>
          </a:p>
          <a:p>
            <a:r>
              <a:rPr lang="en-US" dirty="0"/>
              <a:t>The figure below shows the ECG data of a patient. The red denotes an anomaly because the same low value exists for an abnormally long time (corresponding to an Atrial Premature Contraction).</a:t>
            </a:r>
          </a:p>
        </p:txBody>
      </p:sp>
    </p:spTree>
    <p:extLst>
      <p:ext uri="{BB962C8B-B14F-4D97-AF65-F5344CB8AC3E}">
        <p14:creationId xmlns:p14="http://schemas.microsoft.com/office/powerpoint/2010/main" val="234996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Hidden Markov Model</a:t>
            </a:r>
          </a:p>
        </p:txBody>
      </p:sp>
      <p:sp>
        <p:nvSpPr>
          <p:cNvPr id="3" name="Content Placeholder 2"/>
          <p:cNvSpPr>
            <a:spLocks noGrp="1"/>
          </p:cNvSpPr>
          <p:nvPr>
            <p:ph idx="1"/>
          </p:nvPr>
        </p:nvSpPr>
        <p:spPr>
          <a:xfrm>
            <a:off x="1066800" y="1714500"/>
            <a:ext cx="3521825" cy="4666845"/>
          </a:xfrm>
        </p:spPr>
        <p:txBody>
          <a:bodyPr/>
          <a:lstStyle/>
          <a:p>
            <a:r>
              <a:rPr lang="en-US" dirty="0"/>
              <a:t>In our daily life we often see data is in the form of sequences or time series.</a:t>
            </a:r>
          </a:p>
        </p:txBody>
      </p:sp>
      <p:pic>
        <p:nvPicPr>
          <p:cNvPr id="7" name="Picture 6">
            <a:extLst>
              <a:ext uri="{FF2B5EF4-FFF2-40B4-BE49-F238E27FC236}">
                <a16:creationId xmlns:a16="http://schemas.microsoft.com/office/drawing/2014/main" id="{643C9065-0310-9F4A-8CC6-6CB6C816B2CF}"/>
              </a:ext>
            </a:extLst>
          </p:cNvPr>
          <p:cNvPicPr>
            <a:picLocks noChangeAspect="1"/>
          </p:cNvPicPr>
          <p:nvPr/>
        </p:nvPicPr>
        <p:blipFill rotWithShape="1">
          <a:blip r:embed="rId2">
            <a:extLst>
              <a:ext uri="{28A0092B-C50C-407E-A947-70E740481C1C}">
                <a14:useLocalDpi xmlns:a14="http://schemas.microsoft.com/office/drawing/2010/main" val="0"/>
              </a:ext>
            </a:extLst>
          </a:blip>
          <a:srcRect l="8718" t="5689" r="8258" b="9471"/>
          <a:stretch/>
        </p:blipFill>
        <p:spPr>
          <a:xfrm>
            <a:off x="7086437" y="2260685"/>
            <a:ext cx="4637337" cy="3790980"/>
          </a:xfrm>
          <a:prstGeom prst="rect">
            <a:avLst/>
          </a:prstGeom>
          <a:solidFill>
            <a:schemeClr val="accent1"/>
          </a:solidFill>
        </p:spPr>
      </p:pic>
      <p:sp>
        <p:nvSpPr>
          <p:cNvPr id="8" name="Pentagon 7">
            <a:extLst>
              <a:ext uri="{FF2B5EF4-FFF2-40B4-BE49-F238E27FC236}">
                <a16:creationId xmlns:a16="http://schemas.microsoft.com/office/drawing/2014/main" id="{6DEF930D-7DF0-804D-9D9A-14540797B97F}"/>
              </a:ext>
            </a:extLst>
          </p:cNvPr>
          <p:cNvSpPr/>
          <p:nvPr/>
        </p:nvSpPr>
        <p:spPr>
          <a:xfrm>
            <a:off x="5802283" y="2800540"/>
            <a:ext cx="1570935" cy="482138"/>
          </a:xfrm>
          <a:prstGeom prst="homePlat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Input</a:t>
            </a:r>
          </a:p>
        </p:txBody>
      </p:sp>
      <p:sp>
        <p:nvSpPr>
          <p:cNvPr id="9" name="Pentagon 8">
            <a:extLst>
              <a:ext uri="{FF2B5EF4-FFF2-40B4-BE49-F238E27FC236}">
                <a16:creationId xmlns:a16="http://schemas.microsoft.com/office/drawing/2014/main" id="{089003B6-5077-9C4A-A447-8A12747175CA}"/>
              </a:ext>
            </a:extLst>
          </p:cNvPr>
          <p:cNvSpPr/>
          <p:nvPr/>
        </p:nvSpPr>
        <p:spPr>
          <a:xfrm>
            <a:off x="5802283" y="5302167"/>
            <a:ext cx="1862051" cy="482138"/>
          </a:xfrm>
          <a:prstGeom prst="homePlat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Output</a:t>
            </a:r>
          </a:p>
        </p:txBody>
      </p:sp>
    </p:spTree>
    <p:extLst>
      <p:ext uri="{BB962C8B-B14F-4D97-AF65-F5344CB8AC3E}">
        <p14:creationId xmlns:p14="http://schemas.microsoft.com/office/powerpoint/2010/main" val="619554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HMM ~ Mixture Model ~ Finite-state HMM</a:t>
            </a:r>
          </a:p>
        </p:txBody>
      </p:sp>
      <mc:AlternateContent xmlns:mc="http://schemas.openxmlformats.org/markup-compatibility/2006" xmlns:a14="http://schemas.microsoft.com/office/drawing/2010/main">
        <mc:Choice Requires="a14">
          <p:sp>
            <p:nvSpPr>
              <p:cNvPr id="4" name="Oval 3">
                <a:extLst>
                  <a:ext uri="{FF2B5EF4-FFF2-40B4-BE49-F238E27FC236}">
                    <a16:creationId xmlns:a16="http://schemas.microsoft.com/office/drawing/2014/main" id="{AC960BA1-32F2-E04B-A3B7-86A34A09DE4E}"/>
                  </a:ext>
                </a:extLst>
              </p:cNvPr>
              <p:cNvSpPr/>
              <p:nvPr/>
            </p:nvSpPr>
            <p:spPr>
              <a:xfrm>
                <a:off x="7232073" y="2560321"/>
                <a:ext cx="748146" cy="7148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𝑋</m:t>
                          </m:r>
                        </m:e>
                        <m:sub>
                          <m:r>
                            <a:rPr lang="en-US" sz="2400" b="0" i="1" smtClean="0">
                              <a:solidFill>
                                <a:schemeClr val="bg1"/>
                              </a:solidFill>
                              <a:latin typeface="Cambria Math" panose="02040503050406030204" pitchFamily="18" charset="0"/>
                            </a:rPr>
                            <m:t>1</m:t>
                          </m:r>
                        </m:sub>
                      </m:sSub>
                    </m:oMath>
                  </m:oMathPara>
                </a14:m>
                <a:endParaRPr lang="en-US" sz="2400" dirty="0"/>
              </a:p>
            </p:txBody>
          </p:sp>
        </mc:Choice>
        <mc:Fallback xmlns="">
          <p:sp>
            <p:nvSpPr>
              <p:cNvPr id="4" name="Oval 3">
                <a:extLst>
                  <a:ext uri="{FF2B5EF4-FFF2-40B4-BE49-F238E27FC236}">
                    <a16:creationId xmlns:a16="http://schemas.microsoft.com/office/drawing/2014/main" id="{AC960BA1-32F2-E04B-A3B7-86A34A09DE4E}"/>
                  </a:ext>
                </a:extLst>
              </p:cNvPr>
              <p:cNvSpPr>
                <a:spLocks noRot="1" noChangeAspect="1" noMove="1" noResize="1" noEditPoints="1" noAdjustHandles="1" noChangeArrowheads="1" noChangeShapeType="1" noTextEdit="1"/>
              </p:cNvSpPr>
              <p:nvPr/>
            </p:nvSpPr>
            <p:spPr>
              <a:xfrm>
                <a:off x="7232073" y="2560321"/>
                <a:ext cx="748146" cy="714894"/>
              </a:xfrm>
              <a:prstGeom prst="ellipse">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Oval 9">
                <a:extLst>
                  <a:ext uri="{FF2B5EF4-FFF2-40B4-BE49-F238E27FC236}">
                    <a16:creationId xmlns:a16="http://schemas.microsoft.com/office/drawing/2014/main" id="{FEA7C508-DA32-D145-B88A-5BFDF5046D40}"/>
                  </a:ext>
                </a:extLst>
              </p:cNvPr>
              <p:cNvSpPr/>
              <p:nvPr/>
            </p:nvSpPr>
            <p:spPr>
              <a:xfrm>
                <a:off x="9346276" y="2560321"/>
                <a:ext cx="748146" cy="7148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𝑋</m:t>
                          </m:r>
                        </m:e>
                        <m:sub>
                          <m:r>
                            <a:rPr lang="en-US" sz="2400" b="0" i="1" smtClean="0">
                              <a:solidFill>
                                <a:schemeClr val="bg1"/>
                              </a:solidFill>
                              <a:latin typeface="Cambria Math" panose="02040503050406030204" pitchFamily="18" charset="0"/>
                            </a:rPr>
                            <m:t>2</m:t>
                          </m:r>
                        </m:sub>
                      </m:sSub>
                    </m:oMath>
                  </m:oMathPara>
                </a14:m>
                <a:endParaRPr lang="en-US" sz="2400" dirty="0"/>
              </a:p>
            </p:txBody>
          </p:sp>
        </mc:Choice>
        <mc:Fallback xmlns="">
          <p:sp>
            <p:nvSpPr>
              <p:cNvPr id="10" name="Oval 9">
                <a:extLst>
                  <a:ext uri="{FF2B5EF4-FFF2-40B4-BE49-F238E27FC236}">
                    <a16:creationId xmlns:a16="http://schemas.microsoft.com/office/drawing/2014/main" id="{FEA7C508-DA32-D145-B88A-5BFDF5046D40}"/>
                  </a:ext>
                </a:extLst>
              </p:cNvPr>
              <p:cNvSpPr>
                <a:spLocks noRot="1" noChangeAspect="1" noMove="1" noResize="1" noEditPoints="1" noAdjustHandles="1" noChangeArrowheads="1" noChangeShapeType="1" noTextEdit="1"/>
              </p:cNvSpPr>
              <p:nvPr/>
            </p:nvSpPr>
            <p:spPr>
              <a:xfrm>
                <a:off x="9346276" y="2560321"/>
                <a:ext cx="748146" cy="714894"/>
              </a:xfrm>
              <a:prstGeom prst="ellipse">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7BA9BDA5-25CB-944F-BA53-4B0656FFAB13}"/>
                  </a:ext>
                </a:extLst>
              </p:cNvPr>
              <p:cNvSpPr/>
              <p:nvPr/>
            </p:nvSpPr>
            <p:spPr>
              <a:xfrm>
                <a:off x="6251172" y="5203766"/>
                <a:ext cx="548640" cy="5153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𝑦</m:t>
                          </m:r>
                        </m:e>
                        <m:sub>
                          <m:r>
                            <a:rPr lang="en-US" sz="2400" b="0" i="1" smtClean="0">
                              <a:solidFill>
                                <a:schemeClr val="bg1"/>
                              </a:solidFill>
                              <a:latin typeface="Cambria Math" panose="02040503050406030204" pitchFamily="18" charset="0"/>
                            </a:rPr>
                            <m:t>1</m:t>
                          </m:r>
                        </m:sub>
                      </m:sSub>
                    </m:oMath>
                  </m:oMathPara>
                </a14:m>
                <a:endParaRPr lang="en-US" sz="2400" dirty="0"/>
              </a:p>
            </p:txBody>
          </p:sp>
        </mc:Choice>
        <mc:Fallback xmlns="">
          <p:sp>
            <p:nvSpPr>
              <p:cNvPr id="5" name="Rectangle 4">
                <a:extLst>
                  <a:ext uri="{FF2B5EF4-FFF2-40B4-BE49-F238E27FC236}">
                    <a16:creationId xmlns:a16="http://schemas.microsoft.com/office/drawing/2014/main" id="{7BA9BDA5-25CB-944F-BA53-4B0656FFAB13}"/>
                  </a:ext>
                </a:extLst>
              </p:cNvPr>
              <p:cNvSpPr>
                <a:spLocks noRot="1" noChangeAspect="1" noMove="1" noResize="1" noEditPoints="1" noAdjustHandles="1" noChangeArrowheads="1" noChangeShapeType="1" noTextEdit="1"/>
              </p:cNvSpPr>
              <p:nvPr/>
            </p:nvSpPr>
            <p:spPr>
              <a:xfrm>
                <a:off x="6251172" y="5203766"/>
                <a:ext cx="548640" cy="515389"/>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3DF21104-50B4-8E44-B745-E89A74053F26}"/>
                  </a:ext>
                </a:extLst>
              </p:cNvPr>
              <p:cNvSpPr txBox="1"/>
              <p:nvPr/>
            </p:nvSpPr>
            <p:spPr>
              <a:xfrm>
                <a:off x="-2992582" y="-1562793"/>
                <a:ext cx="625428"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sub/>
                      </m:sSub>
                    </m:oMath>
                  </m:oMathPara>
                </a14:m>
                <a:endParaRPr lang="en-US" dirty="0"/>
              </a:p>
            </p:txBody>
          </p:sp>
        </mc:Choice>
        <mc:Fallback xmlns="">
          <p:sp>
            <p:nvSpPr>
              <p:cNvPr id="6" name="TextBox 5">
                <a:extLst>
                  <a:ext uri="{FF2B5EF4-FFF2-40B4-BE49-F238E27FC236}">
                    <a16:creationId xmlns:a16="http://schemas.microsoft.com/office/drawing/2014/main" id="{3DF21104-50B4-8E44-B745-E89A74053F26}"/>
                  </a:ext>
                </a:extLst>
              </p:cNvPr>
              <p:cNvSpPr txBox="1">
                <a:spLocks noRot="1" noChangeAspect="1" noMove="1" noResize="1" noEditPoints="1" noAdjustHandles="1" noChangeArrowheads="1" noChangeShapeType="1" noTextEdit="1"/>
              </p:cNvSpPr>
              <p:nvPr/>
            </p:nvSpPr>
            <p:spPr>
              <a:xfrm>
                <a:off x="-2992582" y="-1562793"/>
                <a:ext cx="625428"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Rectangle 10">
                <a:extLst>
                  <a:ext uri="{FF2B5EF4-FFF2-40B4-BE49-F238E27FC236}">
                    <a16:creationId xmlns:a16="http://schemas.microsoft.com/office/drawing/2014/main" id="{F9338FD5-21B3-9346-9D4E-EDB2DE9568A2}"/>
                  </a:ext>
                </a:extLst>
              </p:cNvPr>
              <p:cNvSpPr/>
              <p:nvPr/>
            </p:nvSpPr>
            <p:spPr>
              <a:xfrm>
                <a:off x="7589522" y="5203766"/>
                <a:ext cx="548640" cy="5153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𝑦</m:t>
                          </m:r>
                        </m:e>
                        <m:sub>
                          <m:r>
                            <a:rPr lang="en-US" sz="2400" b="0" i="1" smtClean="0">
                              <a:solidFill>
                                <a:schemeClr val="bg1"/>
                              </a:solidFill>
                              <a:latin typeface="Cambria Math" panose="02040503050406030204" pitchFamily="18" charset="0"/>
                            </a:rPr>
                            <m:t>2</m:t>
                          </m:r>
                        </m:sub>
                      </m:sSub>
                    </m:oMath>
                  </m:oMathPara>
                </a14:m>
                <a:endParaRPr lang="en-US" sz="2400" dirty="0"/>
              </a:p>
            </p:txBody>
          </p:sp>
        </mc:Choice>
        <mc:Fallback xmlns="">
          <p:sp>
            <p:nvSpPr>
              <p:cNvPr id="11" name="Rectangle 10">
                <a:extLst>
                  <a:ext uri="{FF2B5EF4-FFF2-40B4-BE49-F238E27FC236}">
                    <a16:creationId xmlns:a16="http://schemas.microsoft.com/office/drawing/2014/main" id="{F9338FD5-21B3-9346-9D4E-EDB2DE9568A2}"/>
                  </a:ext>
                </a:extLst>
              </p:cNvPr>
              <p:cNvSpPr>
                <a:spLocks noRot="1" noChangeAspect="1" noMove="1" noResize="1" noEditPoints="1" noAdjustHandles="1" noChangeArrowheads="1" noChangeShapeType="1" noTextEdit="1"/>
              </p:cNvSpPr>
              <p:nvPr/>
            </p:nvSpPr>
            <p:spPr>
              <a:xfrm>
                <a:off x="7589522" y="5203766"/>
                <a:ext cx="548640" cy="515389"/>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E24C3D1E-C2C2-3A40-B398-22A28993DCB2}"/>
                  </a:ext>
                </a:extLst>
              </p:cNvPr>
              <p:cNvSpPr/>
              <p:nvPr/>
            </p:nvSpPr>
            <p:spPr>
              <a:xfrm>
                <a:off x="9071956" y="5203766"/>
                <a:ext cx="548640" cy="5153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𝑦</m:t>
                          </m:r>
                        </m:e>
                        <m:sub>
                          <m:r>
                            <a:rPr lang="en-US" sz="2400" b="0" i="1" smtClean="0">
                              <a:solidFill>
                                <a:schemeClr val="bg1"/>
                              </a:solidFill>
                              <a:latin typeface="Cambria Math" panose="02040503050406030204" pitchFamily="18" charset="0"/>
                            </a:rPr>
                            <m:t>3</m:t>
                          </m:r>
                        </m:sub>
                      </m:sSub>
                    </m:oMath>
                  </m:oMathPara>
                </a14:m>
                <a:endParaRPr lang="en-US" sz="2400" dirty="0"/>
              </a:p>
            </p:txBody>
          </p:sp>
        </mc:Choice>
        <mc:Fallback xmlns="">
          <p:sp>
            <p:nvSpPr>
              <p:cNvPr id="12" name="Rectangle 11">
                <a:extLst>
                  <a:ext uri="{FF2B5EF4-FFF2-40B4-BE49-F238E27FC236}">
                    <a16:creationId xmlns:a16="http://schemas.microsoft.com/office/drawing/2014/main" id="{E24C3D1E-C2C2-3A40-B398-22A28993DCB2}"/>
                  </a:ext>
                </a:extLst>
              </p:cNvPr>
              <p:cNvSpPr>
                <a:spLocks noRot="1" noChangeAspect="1" noMove="1" noResize="1" noEditPoints="1" noAdjustHandles="1" noChangeArrowheads="1" noChangeShapeType="1" noTextEdit="1"/>
              </p:cNvSpPr>
              <p:nvPr/>
            </p:nvSpPr>
            <p:spPr>
              <a:xfrm>
                <a:off x="9071956" y="5203766"/>
                <a:ext cx="548640" cy="515389"/>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Rectangle 12">
                <a:extLst>
                  <a:ext uri="{FF2B5EF4-FFF2-40B4-BE49-F238E27FC236}">
                    <a16:creationId xmlns:a16="http://schemas.microsoft.com/office/drawing/2014/main" id="{4330060A-E2C0-E74B-B425-67B3229C8E60}"/>
                  </a:ext>
                </a:extLst>
              </p:cNvPr>
              <p:cNvSpPr/>
              <p:nvPr/>
            </p:nvSpPr>
            <p:spPr>
              <a:xfrm>
                <a:off x="10554390" y="5203766"/>
                <a:ext cx="548640" cy="5153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right"/>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𝑦</m:t>
                          </m:r>
                        </m:e>
                        <m:sub>
                          <m:r>
                            <a:rPr lang="en-US" sz="2400" b="0" i="1" smtClean="0">
                              <a:solidFill>
                                <a:schemeClr val="bg1"/>
                              </a:solidFill>
                              <a:latin typeface="Cambria Math" panose="02040503050406030204" pitchFamily="18" charset="0"/>
                            </a:rPr>
                            <m:t>4</m:t>
                          </m:r>
                        </m:sub>
                      </m:sSub>
                    </m:oMath>
                  </m:oMathPara>
                </a14:m>
                <a:endParaRPr lang="en-US" sz="2400" dirty="0"/>
              </a:p>
            </p:txBody>
          </p:sp>
        </mc:Choice>
        <mc:Fallback xmlns="">
          <p:sp>
            <p:nvSpPr>
              <p:cNvPr id="13" name="Rectangle 12">
                <a:extLst>
                  <a:ext uri="{FF2B5EF4-FFF2-40B4-BE49-F238E27FC236}">
                    <a16:creationId xmlns:a16="http://schemas.microsoft.com/office/drawing/2014/main" id="{4330060A-E2C0-E74B-B425-67B3229C8E60}"/>
                  </a:ext>
                </a:extLst>
              </p:cNvPr>
              <p:cNvSpPr>
                <a:spLocks noRot="1" noChangeAspect="1" noMove="1" noResize="1" noEditPoints="1" noAdjustHandles="1" noChangeArrowheads="1" noChangeShapeType="1" noTextEdit="1"/>
              </p:cNvSpPr>
              <p:nvPr/>
            </p:nvSpPr>
            <p:spPr>
              <a:xfrm>
                <a:off x="10554390" y="5203766"/>
                <a:ext cx="548640" cy="515389"/>
              </a:xfrm>
              <a:prstGeom prst="rect">
                <a:avLst/>
              </a:prstGeom>
              <a:blipFill>
                <a:blip r:embed="rId8"/>
                <a:stretch>
                  <a:fillRect/>
                </a:stretch>
              </a:blipFill>
            </p:spPr>
            <p:txBody>
              <a:bodyPr/>
              <a:lstStyle/>
              <a:p>
                <a:r>
                  <a:rPr lang="en-US">
                    <a:noFill/>
                  </a:rPr>
                  <a:t> </a:t>
                </a:r>
              </a:p>
            </p:txBody>
          </p:sp>
        </mc:Fallback>
      </mc:AlternateContent>
      <p:pic>
        <p:nvPicPr>
          <p:cNvPr id="14" name="Picture 13">
            <a:extLst>
              <a:ext uri="{FF2B5EF4-FFF2-40B4-BE49-F238E27FC236}">
                <a16:creationId xmlns:a16="http://schemas.microsoft.com/office/drawing/2014/main" id="{9F08D508-0DD0-3A48-AD09-5CECF420D9E8}"/>
              </a:ext>
            </a:extLst>
          </p:cNvPr>
          <p:cNvPicPr>
            <a:picLocks noChangeAspect="1"/>
          </p:cNvPicPr>
          <p:nvPr/>
        </p:nvPicPr>
        <p:blipFill>
          <a:blip r:embed="rId9"/>
          <a:stretch>
            <a:fillRect/>
          </a:stretch>
        </p:blipFill>
        <p:spPr>
          <a:xfrm>
            <a:off x="5844658" y="1709419"/>
            <a:ext cx="1361667" cy="1504604"/>
          </a:xfrm>
          <a:prstGeom prst="rect">
            <a:avLst/>
          </a:prstGeom>
        </p:spPr>
      </p:pic>
      <p:pic>
        <p:nvPicPr>
          <p:cNvPr id="15" name="Picture 14">
            <a:extLst>
              <a:ext uri="{FF2B5EF4-FFF2-40B4-BE49-F238E27FC236}">
                <a16:creationId xmlns:a16="http://schemas.microsoft.com/office/drawing/2014/main" id="{146D3840-C9C7-0F4A-A779-D5FAA21136D4}"/>
              </a:ext>
            </a:extLst>
          </p:cNvPr>
          <p:cNvPicPr>
            <a:picLocks noChangeAspect="1"/>
          </p:cNvPicPr>
          <p:nvPr/>
        </p:nvPicPr>
        <p:blipFill>
          <a:blip r:embed="rId9"/>
          <a:stretch>
            <a:fillRect/>
          </a:stretch>
        </p:blipFill>
        <p:spPr>
          <a:xfrm>
            <a:off x="10148689" y="1709419"/>
            <a:ext cx="1361667" cy="1504604"/>
          </a:xfrm>
          <a:prstGeom prst="rect">
            <a:avLst/>
          </a:prstGeom>
        </p:spPr>
      </p:pic>
      <p:sp>
        <p:nvSpPr>
          <p:cNvPr id="19" name="Freeform 18">
            <a:extLst>
              <a:ext uri="{FF2B5EF4-FFF2-40B4-BE49-F238E27FC236}">
                <a16:creationId xmlns:a16="http://schemas.microsoft.com/office/drawing/2014/main" id="{6E9C250F-65C9-4343-A93F-8CE98CA4FD33}"/>
              </a:ext>
            </a:extLst>
          </p:cNvPr>
          <p:cNvSpPr/>
          <p:nvPr/>
        </p:nvSpPr>
        <p:spPr>
          <a:xfrm flipH="1">
            <a:off x="6475618" y="3275215"/>
            <a:ext cx="1113904" cy="1928551"/>
          </a:xfrm>
          <a:custGeom>
            <a:avLst/>
            <a:gdLst>
              <a:gd name="connsiteX0" fmla="*/ 0 w 1778924"/>
              <a:gd name="connsiteY0" fmla="*/ 0 h 1911928"/>
              <a:gd name="connsiteX1" fmla="*/ 515389 w 1778924"/>
              <a:gd name="connsiteY1" fmla="*/ 1064030 h 1911928"/>
              <a:gd name="connsiteX2" fmla="*/ 1778924 w 1778924"/>
              <a:gd name="connsiteY2" fmla="*/ 1911928 h 1911928"/>
            </a:gdLst>
            <a:ahLst/>
            <a:cxnLst>
              <a:cxn ang="0">
                <a:pos x="connsiteX0" y="connsiteY0"/>
              </a:cxn>
              <a:cxn ang="0">
                <a:pos x="connsiteX1" y="connsiteY1"/>
              </a:cxn>
              <a:cxn ang="0">
                <a:pos x="connsiteX2" y="connsiteY2"/>
              </a:cxn>
            </a:cxnLst>
            <a:rect l="l" t="t" r="r" b="b"/>
            <a:pathLst>
              <a:path w="1778924" h="1911928">
                <a:moveTo>
                  <a:pt x="0" y="0"/>
                </a:moveTo>
                <a:cubicBezTo>
                  <a:pt x="109451" y="372687"/>
                  <a:pt x="218902" y="745375"/>
                  <a:pt x="515389" y="1064030"/>
                </a:cubicBezTo>
                <a:cubicBezTo>
                  <a:pt x="811876" y="1382685"/>
                  <a:pt x="1295400" y="1647306"/>
                  <a:pt x="1778924" y="191192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19">
            <a:extLst>
              <a:ext uri="{FF2B5EF4-FFF2-40B4-BE49-F238E27FC236}">
                <a16:creationId xmlns:a16="http://schemas.microsoft.com/office/drawing/2014/main" id="{C0A6D790-BA11-DC42-BA0A-F9A0B335F2E2}"/>
              </a:ext>
            </a:extLst>
          </p:cNvPr>
          <p:cNvSpPr/>
          <p:nvPr/>
        </p:nvSpPr>
        <p:spPr>
          <a:xfrm>
            <a:off x="7589523" y="3336407"/>
            <a:ext cx="1756754" cy="1867359"/>
          </a:xfrm>
          <a:custGeom>
            <a:avLst/>
            <a:gdLst>
              <a:gd name="connsiteX0" fmla="*/ 0 w 1778924"/>
              <a:gd name="connsiteY0" fmla="*/ 0 h 1911928"/>
              <a:gd name="connsiteX1" fmla="*/ 515389 w 1778924"/>
              <a:gd name="connsiteY1" fmla="*/ 1064030 h 1911928"/>
              <a:gd name="connsiteX2" fmla="*/ 1778924 w 1778924"/>
              <a:gd name="connsiteY2" fmla="*/ 1911928 h 1911928"/>
            </a:gdLst>
            <a:ahLst/>
            <a:cxnLst>
              <a:cxn ang="0">
                <a:pos x="connsiteX0" y="connsiteY0"/>
              </a:cxn>
              <a:cxn ang="0">
                <a:pos x="connsiteX1" y="connsiteY1"/>
              </a:cxn>
              <a:cxn ang="0">
                <a:pos x="connsiteX2" y="connsiteY2"/>
              </a:cxn>
            </a:cxnLst>
            <a:rect l="l" t="t" r="r" b="b"/>
            <a:pathLst>
              <a:path w="1778924" h="1911928">
                <a:moveTo>
                  <a:pt x="0" y="0"/>
                </a:moveTo>
                <a:cubicBezTo>
                  <a:pt x="109451" y="372687"/>
                  <a:pt x="218902" y="745375"/>
                  <a:pt x="515389" y="1064030"/>
                </a:cubicBezTo>
                <a:cubicBezTo>
                  <a:pt x="811876" y="1382685"/>
                  <a:pt x="1295400" y="1647306"/>
                  <a:pt x="1778924" y="191192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20">
            <a:extLst>
              <a:ext uri="{FF2B5EF4-FFF2-40B4-BE49-F238E27FC236}">
                <a16:creationId xmlns:a16="http://schemas.microsoft.com/office/drawing/2014/main" id="{818E158E-186F-3346-9964-7545C39B5EF1}"/>
              </a:ext>
            </a:extLst>
          </p:cNvPr>
          <p:cNvSpPr/>
          <p:nvPr/>
        </p:nvSpPr>
        <p:spPr>
          <a:xfrm>
            <a:off x="7880465" y="3308465"/>
            <a:ext cx="1845426" cy="1928553"/>
          </a:xfrm>
          <a:custGeom>
            <a:avLst/>
            <a:gdLst>
              <a:gd name="connsiteX0" fmla="*/ 1845426 w 1845426"/>
              <a:gd name="connsiteY0" fmla="*/ 0 h 1928553"/>
              <a:gd name="connsiteX1" fmla="*/ 731520 w 1845426"/>
              <a:gd name="connsiteY1" fmla="*/ 714895 h 1928553"/>
              <a:gd name="connsiteX2" fmla="*/ 0 w 1845426"/>
              <a:gd name="connsiteY2" fmla="*/ 1928553 h 1928553"/>
            </a:gdLst>
            <a:ahLst/>
            <a:cxnLst>
              <a:cxn ang="0">
                <a:pos x="connsiteX0" y="connsiteY0"/>
              </a:cxn>
              <a:cxn ang="0">
                <a:pos x="connsiteX1" y="connsiteY1"/>
              </a:cxn>
              <a:cxn ang="0">
                <a:pos x="connsiteX2" y="connsiteY2"/>
              </a:cxn>
            </a:cxnLst>
            <a:rect l="l" t="t" r="r" b="b"/>
            <a:pathLst>
              <a:path w="1845426" h="1928553">
                <a:moveTo>
                  <a:pt x="1845426" y="0"/>
                </a:moveTo>
                <a:cubicBezTo>
                  <a:pt x="1442258" y="196735"/>
                  <a:pt x="1039091" y="393470"/>
                  <a:pt x="731520" y="714895"/>
                </a:cubicBezTo>
                <a:cubicBezTo>
                  <a:pt x="423949" y="1036320"/>
                  <a:pt x="211974" y="1482436"/>
                  <a:pt x="0" y="192855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a:extLst>
              <a:ext uri="{FF2B5EF4-FFF2-40B4-BE49-F238E27FC236}">
                <a16:creationId xmlns:a16="http://schemas.microsoft.com/office/drawing/2014/main" id="{1F8789D5-BD55-054C-8D5A-2A7179AD3C25}"/>
              </a:ext>
            </a:extLst>
          </p:cNvPr>
          <p:cNvSpPr/>
          <p:nvPr/>
        </p:nvSpPr>
        <p:spPr>
          <a:xfrm flipH="1">
            <a:off x="9725887" y="3308465"/>
            <a:ext cx="1147159" cy="1895301"/>
          </a:xfrm>
          <a:custGeom>
            <a:avLst/>
            <a:gdLst>
              <a:gd name="connsiteX0" fmla="*/ 1845426 w 1845426"/>
              <a:gd name="connsiteY0" fmla="*/ 0 h 1928553"/>
              <a:gd name="connsiteX1" fmla="*/ 731520 w 1845426"/>
              <a:gd name="connsiteY1" fmla="*/ 714895 h 1928553"/>
              <a:gd name="connsiteX2" fmla="*/ 0 w 1845426"/>
              <a:gd name="connsiteY2" fmla="*/ 1928553 h 1928553"/>
            </a:gdLst>
            <a:ahLst/>
            <a:cxnLst>
              <a:cxn ang="0">
                <a:pos x="connsiteX0" y="connsiteY0"/>
              </a:cxn>
              <a:cxn ang="0">
                <a:pos x="connsiteX1" y="connsiteY1"/>
              </a:cxn>
              <a:cxn ang="0">
                <a:pos x="connsiteX2" y="connsiteY2"/>
              </a:cxn>
            </a:cxnLst>
            <a:rect l="l" t="t" r="r" b="b"/>
            <a:pathLst>
              <a:path w="1845426" h="1928553">
                <a:moveTo>
                  <a:pt x="1845426" y="0"/>
                </a:moveTo>
                <a:cubicBezTo>
                  <a:pt x="1442258" y="196735"/>
                  <a:pt x="1039091" y="393470"/>
                  <a:pt x="731520" y="714895"/>
                </a:cubicBezTo>
                <a:cubicBezTo>
                  <a:pt x="423949" y="1036320"/>
                  <a:pt x="211974" y="1482436"/>
                  <a:pt x="0" y="192855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1C49C2D9-76E6-C949-B792-D302E83E8753}"/>
                  </a:ext>
                </a:extLst>
              </p:cNvPr>
              <p:cNvSpPr txBox="1"/>
              <p:nvPr/>
            </p:nvSpPr>
            <p:spPr>
              <a:xfrm>
                <a:off x="6936970" y="3698084"/>
                <a:ext cx="1762297" cy="461665"/>
              </a:xfrm>
              <a:prstGeom prst="rect">
                <a:avLst/>
              </a:prstGeom>
              <a:noFill/>
            </p:spPr>
            <p:txBody>
              <a:bodyPr wrap="square" rtlCol="0">
                <a:spAutoFit/>
              </a:bodyPr>
              <a:lstStyle/>
              <a:p>
                <a:r>
                  <a:rPr lang="en-US" sz="2400" dirty="0">
                    <a:latin typeface="Apple Chancery" panose="03020702040506060504" pitchFamily="66" charset="-79"/>
                    <a:cs typeface="Apple Chancery" panose="03020702040506060504" pitchFamily="66" charset="-79"/>
                  </a:rPr>
                  <a:t>N</a:t>
                </a:r>
                <a:r>
                  <a:rPr lang="en-US" sz="2400" dirty="0"/>
                  <a:t>(</a:t>
                </a:r>
                <a14:m>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𝜇</m:t>
                        </m:r>
                      </m:e>
                      <m:sub>
                        <m:r>
                          <a:rPr lang="en-US" sz="2400" b="0" i="1" smtClean="0">
                            <a:latin typeface="Cambria Math" panose="02040503050406030204" pitchFamily="18" charset="0"/>
                          </a:rPr>
                          <m:t>1</m:t>
                        </m:r>
                      </m:sub>
                    </m:sSub>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𝛿</m:t>
                        </m:r>
                      </m:e>
                      <m:sub>
                        <m:r>
                          <a:rPr lang="en-US" sz="2400" i="1">
                            <a:latin typeface="Cambria Math" panose="02040503050406030204" pitchFamily="18" charset="0"/>
                          </a:rPr>
                          <m:t>1</m:t>
                        </m:r>
                      </m:sub>
                    </m:sSub>
                  </m:oMath>
                </a14:m>
                <a:r>
                  <a:rPr lang="en-US" sz="2400" dirty="0"/>
                  <a:t>)</a:t>
                </a:r>
              </a:p>
            </p:txBody>
          </p:sp>
        </mc:Choice>
        <mc:Fallback xmlns="">
          <p:sp>
            <p:nvSpPr>
              <p:cNvPr id="23" name="TextBox 22">
                <a:extLst>
                  <a:ext uri="{FF2B5EF4-FFF2-40B4-BE49-F238E27FC236}">
                    <a16:creationId xmlns:a16="http://schemas.microsoft.com/office/drawing/2014/main" id="{1C49C2D9-76E6-C949-B792-D302E83E8753}"/>
                  </a:ext>
                </a:extLst>
              </p:cNvPr>
              <p:cNvSpPr txBox="1">
                <a:spLocks noRot="1" noChangeAspect="1" noMove="1" noResize="1" noEditPoints="1" noAdjustHandles="1" noChangeArrowheads="1" noChangeShapeType="1" noTextEdit="1"/>
              </p:cNvSpPr>
              <p:nvPr/>
            </p:nvSpPr>
            <p:spPr>
              <a:xfrm>
                <a:off x="6936970" y="3698084"/>
                <a:ext cx="1762297" cy="461665"/>
              </a:xfrm>
              <a:prstGeom prst="rect">
                <a:avLst/>
              </a:prstGeom>
              <a:blipFill>
                <a:blip r:embed="rId10"/>
                <a:stretch>
                  <a:fillRect l="-5000" t="-13158" b="-2631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560839EA-5E5A-2F46-9158-4CAF3FCEACF4}"/>
                  </a:ext>
                </a:extLst>
              </p:cNvPr>
              <p:cNvSpPr txBox="1"/>
              <p:nvPr/>
            </p:nvSpPr>
            <p:spPr>
              <a:xfrm>
                <a:off x="9038706" y="3698084"/>
                <a:ext cx="1762297" cy="461665"/>
              </a:xfrm>
              <a:prstGeom prst="rect">
                <a:avLst/>
              </a:prstGeom>
              <a:noFill/>
            </p:spPr>
            <p:txBody>
              <a:bodyPr wrap="square" rtlCol="0">
                <a:spAutoFit/>
              </a:bodyPr>
              <a:lstStyle/>
              <a:p>
                <a:r>
                  <a:rPr lang="en-US" sz="2400" dirty="0">
                    <a:latin typeface="Apple Chancery" panose="03020702040506060504" pitchFamily="66" charset="-79"/>
                    <a:cs typeface="Apple Chancery" panose="03020702040506060504" pitchFamily="66" charset="-79"/>
                  </a:rPr>
                  <a:t>N</a:t>
                </a:r>
                <a:r>
                  <a:rPr lang="en-US" sz="2400" dirty="0"/>
                  <a:t>(</a:t>
                </a:r>
                <a14:m>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𝜇</m:t>
                        </m:r>
                      </m:e>
                      <m:sub>
                        <m:r>
                          <a:rPr lang="en-US" sz="2400" b="0" i="1" smtClean="0">
                            <a:latin typeface="Cambria Math" panose="02040503050406030204" pitchFamily="18" charset="0"/>
                          </a:rPr>
                          <m:t>2</m:t>
                        </m:r>
                      </m:sub>
                    </m:sSub>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𝛿</m:t>
                        </m:r>
                      </m:e>
                      <m:sub>
                        <m:r>
                          <a:rPr lang="en-US" sz="2400" b="0" i="1" smtClean="0">
                            <a:latin typeface="Cambria Math" panose="02040503050406030204" pitchFamily="18" charset="0"/>
                            <a:ea typeface="Cambria Math" panose="02040503050406030204" pitchFamily="18" charset="0"/>
                          </a:rPr>
                          <m:t>2</m:t>
                        </m:r>
                      </m:sub>
                    </m:sSub>
                  </m:oMath>
                </a14:m>
                <a:r>
                  <a:rPr lang="en-US" sz="2400" dirty="0"/>
                  <a:t>)</a:t>
                </a:r>
              </a:p>
            </p:txBody>
          </p:sp>
        </mc:Choice>
        <mc:Fallback xmlns="">
          <p:sp>
            <p:nvSpPr>
              <p:cNvPr id="25" name="TextBox 24">
                <a:extLst>
                  <a:ext uri="{FF2B5EF4-FFF2-40B4-BE49-F238E27FC236}">
                    <a16:creationId xmlns:a16="http://schemas.microsoft.com/office/drawing/2014/main" id="{560839EA-5E5A-2F46-9158-4CAF3FCEACF4}"/>
                  </a:ext>
                </a:extLst>
              </p:cNvPr>
              <p:cNvSpPr txBox="1">
                <a:spLocks noRot="1" noChangeAspect="1" noMove="1" noResize="1" noEditPoints="1" noAdjustHandles="1" noChangeArrowheads="1" noChangeShapeType="1" noTextEdit="1"/>
              </p:cNvSpPr>
              <p:nvPr/>
            </p:nvSpPr>
            <p:spPr>
              <a:xfrm>
                <a:off x="9038706" y="3698084"/>
                <a:ext cx="1762297" cy="461665"/>
              </a:xfrm>
              <a:prstGeom prst="rect">
                <a:avLst/>
              </a:prstGeom>
              <a:blipFill>
                <a:blip r:embed="rId11"/>
                <a:stretch>
                  <a:fillRect l="-5036" t="-13158" b="-26316"/>
                </a:stretch>
              </a:blipFill>
            </p:spPr>
            <p:txBody>
              <a:bodyPr/>
              <a:lstStyle/>
              <a:p>
                <a:r>
                  <a:rPr lang="en-US">
                    <a:noFill/>
                  </a:rPr>
                  <a:t> </a:t>
                </a:r>
              </a:p>
            </p:txBody>
          </p:sp>
        </mc:Fallback>
      </mc:AlternateContent>
      <p:sp>
        <p:nvSpPr>
          <p:cNvPr id="26" name="TextBox 25">
            <a:extLst>
              <a:ext uri="{FF2B5EF4-FFF2-40B4-BE49-F238E27FC236}">
                <a16:creationId xmlns:a16="http://schemas.microsoft.com/office/drawing/2014/main" id="{937C652E-29DE-914B-BB11-FE8C5874D1EB}"/>
              </a:ext>
            </a:extLst>
          </p:cNvPr>
          <p:cNvSpPr txBox="1"/>
          <p:nvPr/>
        </p:nvSpPr>
        <p:spPr>
          <a:xfrm>
            <a:off x="7315204" y="2024226"/>
            <a:ext cx="690764" cy="461665"/>
          </a:xfrm>
          <a:prstGeom prst="rect">
            <a:avLst/>
          </a:prstGeom>
          <a:noFill/>
        </p:spPr>
        <p:txBody>
          <a:bodyPr wrap="square" rtlCol="0">
            <a:spAutoFit/>
          </a:bodyPr>
          <a:lstStyle/>
          <a:p>
            <a:pPr algn="ctr"/>
            <a:r>
              <a:rPr lang="en-US" sz="2400" dirty="0">
                <a:latin typeface="Apple Chancery" panose="03020702040506060504" pitchFamily="66" charset="-79"/>
                <a:cs typeface="Apple Chancery" panose="03020702040506060504" pitchFamily="66" charset="-79"/>
              </a:rPr>
              <a:t>p</a:t>
            </a:r>
            <a:endParaRPr lang="en-US" sz="2400" dirty="0"/>
          </a:p>
        </p:txBody>
      </p:sp>
      <p:sp>
        <p:nvSpPr>
          <p:cNvPr id="27" name="TextBox 26">
            <a:extLst>
              <a:ext uri="{FF2B5EF4-FFF2-40B4-BE49-F238E27FC236}">
                <a16:creationId xmlns:a16="http://schemas.microsoft.com/office/drawing/2014/main" id="{49CD38D5-8366-A041-AF74-389354646CE4}"/>
              </a:ext>
            </a:extLst>
          </p:cNvPr>
          <p:cNvSpPr txBox="1"/>
          <p:nvPr/>
        </p:nvSpPr>
        <p:spPr>
          <a:xfrm>
            <a:off x="9345463" y="2044932"/>
            <a:ext cx="690764" cy="461665"/>
          </a:xfrm>
          <a:prstGeom prst="rect">
            <a:avLst/>
          </a:prstGeom>
          <a:noFill/>
        </p:spPr>
        <p:txBody>
          <a:bodyPr wrap="square" rtlCol="0">
            <a:spAutoFit/>
          </a:bodyPr>
          <a:lstStyle/>
          <a:p>
            <a:pPr algn="ctr"/>
            <a:r>
              <a:rPr lang="en-US" sz="2400" dirty="0">
                <a:latin typeface="Apple Chancery" panose="03020702040506060504" pitchFamily="66" charset="-79"/>
                <a:cs typeface="Apple Chancery" panose="03020702040506060504" pitchFamily="66" charset="-79"/>
              </a:rPr>
              <a:t>1-p</a:t>
            </a:r>
            <a:endParaRPr lang="en-US" sz="2400" dirty="0"/>
          </a:p>
        </p:txBody>
      </p: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5AEFEC9D-9216-634E-935B-29FD4878A75A}"/>
                  </a:ext>
                </a:extLst>
              </p:cNvPr>
              <p:cNvSpPr txBox="1"/>
              <p:nvPr/>
            </p:nvSpPr>
            <p:spPr>
              <a:xfrm>
                <a:off x="6928660" y="5985622"/>
                <a:ext cx="4174370" cy="461665"/>
              </a:xfrm>
              <a:prstGeom prst="rect">
                <a:avLst/>
              </a:prstGeom>
              <a:noFill/>
            </p:spPr>
            <p:txBody>
              <a:bodyPr wrap="square" rtlCol="0">
                <a:spAutoFit/>
              </a:bodyPr>
              <a:lstStyle/>
              <a:p>
                <a:r>
                  <a:rPr lang="en-US" sz="2400" dirty="0" err="1">
                    <a:latin typeface="Apple Chancery" panose="03020702040506060504" pitchFamily="66" charset="-79"/>
                    <a:cs typeface="Apple Chancery" panose="03020702040506060504" pitchFamily="66" charset="-79"/>
                  </a:rPr>
                  <a:t>pN</a:t>
                </a:r>
                <a:r>
                  <a:rPr lang="en-US" sz="2400" dirty="0"/>
                  <a:t>(</a:t>
                </a:r>
                <a14:m>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𝜇</m:t>
                        </m:r>
                      </m:e>
                      <m:sub>
                        <m:r>
                          <a:rPr lang="en-US" sz="2400" b="0" i="1" smtClean="0">
                            <a:latin typeface="Cambria Math" panose="02040503050406030204" pitchFamily="18" charset="0"/>
                          </a:rPr>
                          <m:t>1</m:t>
                        </m:r>
                      </m:sub>
                    </m:sSub>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𝛿</m:t>
                        </m:r>
                      </m:e>
                      <m:sub>
                        <m:r>
                          <a:rPr lang="en-US" sz="2400" i="1">
                            <a:latin typeface="Cambria Math" panose="02040503050406030204" pitchFamily="18" charset="0"/>
                          </a:rPr>
                          <m:t>1</m:t>
                        </m:r>
                      </m:sub>
                    </m:sSub>
                  </m:oMath>
                </a14:m>
                <a:r>
                  <a:rPr lang="en-US" sz="2400" dirty="0"/>
                  <a:t>)+</a:t>
                </a:r>
                <a:r>
                  <a:rPr lang="en-US" sz="2400" dirty="0">
                    <a:latin typeface="Apple Chancery" panose="03020702040506060504" pitchFamily="66" charset="-79"/>
                    <a:cs typeface="Apple Chancery" panose="03020702040506060504" pitchFamily="66" charset="-79"/>
                  </a:rPr>
                  <a:t> (1-p)N</a:t>
                </a:r>
                <a:r>
                  <a:rPr lang="en-US" sz="2400" dirty="0"/>
                  <a:t>(</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𝜇</m:t>
                        </m:r>
                      </m:e>
                      <m:sub>
                        <m:r>
                          <a:rPr lang="en-US" sz="2400" i="1">
                            <a:latin typeface="Cambria Math" panose="02040503050406030204" pitchFamily="18" charset="0"/>
                          </a:rPr>
                          <m:t>2</m:t>
                        </m:r>
                      </m:sub>
                    </m:sSub>
                  </m:oMath>
                </a14:m>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𝛿</m:t>
                        </m:r>
                      </m:e>
                      <m:sub>
                        <m:r>
                          <a:rPr lang="en-US" sz="2400" i="1">
                            <a:latin typeface="Cambria Math" panose="02040503050406030204" pitchFamily="18" charset="0"/>
                            <a:ea typeface="Cambria Math" panose="02040503050406030204" pitchFamily="18" charset="0"/>
                          </a:rPr>
                          <m:t>2</m:t>
                        </m:r>
                      </m:sub>
                    </m:sSub>
                  </m:oMath>
                </a14:m>
                <a:r>
                  <a:rPr lang="en-US" sz="2400" dirty="0"/>
                  <a:t>)</a:t>
                </a:r>
              </a:p>
            </p:txBody>
          </p:sp>
        </mc:Choice>
        <mc:Fallback xmlns="">
          <p:sp>
            <p:nvSpPr>
              <p:cNvPr id="28" name="TextBox 27">
                <a:extLst>
                  <a:ext uri="{FF2B5EF4-FFF2-40B4-BE49-F238E27FC236}">
                    <a16:creationId xmlns:a16="http://schemas.microsoft.com/office/drawing/2014/main" id="{5AEFEC9D-9216-634E-935B-29FD4878A75A}"/>
                  </a:ext>
                </a:extLst>
              </p:cNvPr>
              <p:cNvSpPr txBox="1">
                <a:spLocks noRot="1" noChangeAspect="1" noMove="1" noResize="1" noEditPoints="1" noAdjustHandles="1" noChangeArrowheads="1" noChangeShapeType="1" noTextEdit="1"/>
              </p:cNvSpPr>
              <p:nvPr/>
            </p:nvSpPr>
            <p:spPr>
              <a:xfrm>
                <a:off x="6928660" y="5985622"/>
                <a:ext cx="4174370" cy="461665"/>
              </a:xfrm>
              <a:prstGeom prst="rect">
                <a:avLst/>
              </a:prstGeom>
              <a:blipFill>
                <a:blip r:embed="rId12"/>
                <a:stretch>
                  <a:fillRect l="-2128" t="-13158" b="-26316"/>
                </a:stretch>
              </a:blipFill>
            </p:spPr>
            <p:txBody>
              <a:bodyPr/>
              <a:lstStyle/>
              <a:p>
                <a:r>
                  <a:rPr lang="en-US">
                    <a:noFill/>
                  </a:rPr>
                  <a:t> </a:t>
                </a:r>
              </a:p>
            </p:txBody>
          </p:sp>
        </mc:Fallback>
      </mc:AlternateContent>
      <p:sp>
        <p:nvSpPr>
          <p:cNvPr id="31" name="Content Placeholder 30">
            <a:extLst>
              <a:ext uri="{FF2B5EF4-FFF2-40B4-BE49-F238E27FC236}">
                <a16:creationId xmlns:a16="http://schemas.microsoft.com/office/drawing/2014/main" id="{D1C3BFB9-E05B-4C42-ADE1-2CF5233FE951}"/>
              </a:ext>
            </a:extLst>
          </p:cNvPr>
          <p:cNvSpPr>
            <a:spLocks noGrp="1"/>
          </p:cNvSpPr>
          <p:nvPr>
            <p:ph idx="1"/>
          </p:nvPr>
        </p:nvSpPr>
        <p:spPr>
          <a:xfrm>
            <a:off x="1066800" y="1714500"/>
            <a:ext cx="4355873" cy="4457700"/>
          </a:xfrm>
        </p:spPr>
        <p:txBody>
          <a:bodyPr>
            <a:normAutofit/>
          </a:bodyPr>
          <a:lstStyle/>
          <a:p>
            <a:r>
              <a:rPr lang="en-US" b="1" dirty="0"/>
              <a:t>HMM</a:t>
            </a:r>
            <a:r>
              <a:rPr lang="en-US" dirty="0"/>
              <a:t> and the </a:t>
            </a:r>
            <a:r>
              <a:rPr lang="en-US" b="1" dirty="0"/>
              <a:t>mixture model </a:t>
            </a:r>
            <a:r>
              <a:rPr lang="en-US" dirty="0"/>
              <a:t>have similar algorithm.</a:t>
            </a:r>
          </a:p>
          <a:p>
            <a:r>
              <a:rPr lang="en-US" dirty="0"/>
              <a:t>Because there is a finite number of states, hidden </a:t>
            </a:r>
            <a:r>
              <a:rPr lang="en-US" dirty="0" err="1"/>
              <a:t>markov</a:t>
            </a:r>
            <a:r>
              <a:rPr lang="en-US" dirty="0"/>
              <a:t> models are also called </a:t>
            </a:r>
            <a:r>
              <a:rPr lang="en-US" i="1" dirty="0"/>
              <a:t>finite-state HMM</a:t>
            </a:r>
            <a:r>
              <a:rPr lang="en-US" dirty="0"/>
              <a:t>. </a:t>
            </a:r>
          </a:p>
          <a:p>
            <a:r>
              <a:rPr lang="en-US" dirty="0"/>
              <a:t>Along the mixture models, they can be called </a:t>
            </a:r>
            <a:r>
              <a:rPr lang="en-US" b="1" dirty="0"/>
              <a:t>Dependent mixture models</a:t>
            </a:r>
            <a:r>
              <a:rPr lang="en-US" dirty="0"/>
              <a:t> or </a:t>
            </a:r>
            <a:r>
              <a:rPr lang="en-US" b="1" dirty="0"/>
              <a:t>Gaussian mixture models </a:t>
            </a:r>
            <a:r>
              <a:rPr lang="en-US" dirty="0"/>
              <a:t>for Gaussian distribution.</a:t>
            </a:r>
          </a:p>
        </p:txBody>
      </p:sp>
    </p:spTree>
    <p:extLst>
      <p:ext uri="{BB962C8B-B14F-4D97-AF65-F5344CB8AC3E}">
        <p14:creationId xmlns:p14="http://schemas.microsoft.com/office/powerpoint/2010/main" val="741824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Hidden Markov Model</a:t>
            </a:r>
          </a:p>
        </p:txBody>
      </p:sp>
      <p:sp>
        <p:nvSpPr>
          <p:cNvPr id="3" name="Content Placeholder 2"/>
          <p:cNvSpPr>
            <a:spLocks noGrp="1"/>
          </p:cNvSpPr>
          <p:nvPr>
            <p:ph idx="1"/>
          </p:nvPr>
        </p:nvSpPr>
        <p:spPr>
          <a:xfrm>
            <a:off x="1066800" y="1714500"/>
            <a:ext cx="10454640" cy="4885805"/>
          </a:xfrm>
        </p:spPr>
        <p:txBody>
          <a:bodyPr>
            <a:normAutofit/>
          </a:bodyPr>
          <a:lstStyle/>
          <a:p>
            <a:r>
              <a:rPr lang="en-US" dirty="0"/>
              <a:t>Most time series models assume the data is stationary </a:t>
            </a:r>
            <a:r>
              <a:rPr lang="en-US" dirty="0">
                <a:sym typeface="Wingdings" pitchFamily="2" charset="2"/>
              </a:rPr>
              <a:t> Caution: t</a:t>
            </a:r>
            <a:r>
              <a:rPr lang="en-US" dirty="0"/>
              <a:t>his strong assumption is a major weakness of these models. </a:t>
            </a:r>
          </a:p>
          <a:p>
            <a:r>
              <a:rPr lang="en-US" dirty="0"/>
              <a:t>Instead, HMM does not assume stationary. The expected means and variances are temporarily stationary in a “regime”. When the hidden state moves to another regime, the expected means and variance will be different.</a:t>
            </a:r>
          </a:p>
          <a:p>
            <a:r>
              <a:rPr lang="en-US" dirty="0"/>
              <a:t>These periods or *regime" can be considered as the hidden states. In this case, all we need to do is to find the true hidden state(s).</a:t>
            </a:r>
          </a:p>
          <a:p>
            <a:pPr marL="0" indent="0">
              <a:buNone/>
            </a:pPr>
            <a:endParaRPr lang="en-US" dirty="0"/>
          </a:p>
        </p:txBody>
      </p:sp>
    </p:spTree>
    <p:extLst>
      <p:ext uri="{BB962C8B-B14F-4D97-AF65-F5344CB8AC3E}">
        <p14:creationId xmlns:p14="http://schemas.microsoft.com/office/powerpoint/2010/main" val="1556866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Hidden Markov Model</a:t>
            </a:r>
          </a:p>
        </p:txBody>
      </p:sp>
      <p:sp>
        <p:nvSpPr>
          <p:cNvPr id="3" name="Content Placeholder 2"/>
          <p:cNvSpPr>
            <a:spLocks noGrp="1"/>
          </p:cNvSpPr>
          <p:nvPr>
            <p:ph idx="1"/>
          </p:nvPr>
        </p:nvSpPr>
        <p:spPr>
          <a:xfrm>
            <a:off x="1066800" y="1714500"/>
            <a:ext cx="10454640" cy="4885805"/>
          </a:xfrm>
        </p:spPr>
        <p:txBody>
          <a:bodyPr>
            <a:normAutofit/>
          </a:bodyPr>
          <a:lstStyle/>
          <a:p>
            <a:r>
              <a:rPr lang="en-US" dirty="0"/>
              <a:t>The hidden </a:t>
            </a:r>
            <a:r>
              <a:rPr lang="en-US" dirty="0" err="1"/>
              <a:t>markov</a:t>
            </a:r>
            <a:r>
              <a:rPr lang="en-US" dirty="0"/>
              <a:t> model is a kernel-based framework to detect outliers. This approach can be introduced in a general way for data with latent dependency structure, and, for a specific choice of loss function and kernel function, we obtain a hidden Markov. </a:t>
            </a:r>
          </a:p>
          <a:p>
            <a:r>
              <a:rPr lang="en-US" dirty="0"/>
              <a:t>Similar to the one-class SVM, HMM has a parameter </a:t>
            </a:r>
            <a:r>
              <a:rPr lang="el-GR" dirty="0"/>
              <a:t>ν </a:t>
            </a:r>
            <a:r>
              <a:rPr lang="en-US" dirty="0"/>
              <a:t>that controls the fraction of the outliers.</a:t>
            </a:r>
          </a:p>
          <a:p>
            <a:r>
              <a:rPr lang="en-US" b="1" dirty="0"/>
              <a:t>R Package for the Dependent Mixture Model – depmixS4</a:t>
            </a:r>
          </a:p>
          <a:p>
            <a:endParaRPr lang="en-US" dirty="0"/>
          </a:p>
        </p:txBody>
      </p:sp>
    </p:spTree>
    <p:extLst>
      <p:ext uri="{BB962C8B-B14F-4D97-AF65-F5344CB8AC3E}">
        <p14:creationId xmlns:p14="http://schemas.microsoft.com/office/powerpoint/2010/main" val="1765226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99388-11FB-E34B-A8C7-5F3ED3D01730}"/>
              </a:ext>
            </a:extLst>
          </p:cNvPr>
          <p:cNvSpPr>
            <a:spLocks noGrp="1"/>
          </p:cNvSpPr>
          <p:nvPr>
            <p:ph type="title"/>
          </p:nvPr>
        </p:nvSpPr>
        <p:spPr/>
        <p:txBody>
          <a:bodyPr/>
          <a:lstStyle/>
          <a:p>
            <a:r>
              <a:rPr lang="en-US" dirty="0"/>
              <a:t>Work cited</a:t>
            </a:r>
          </a:p>
        </p:txBody>
      </p:sp>
      <p:sp>
        <p:nvSpPr>
          <p:cNvPr id="3" name="Content Placeholder 2">
            <a:extLst>
              <a:ext uri="{FF2B5EF4-FFF2-40B4-BE49-F238E27FC236}">
                <a16:creationId xmlns:a16="http://schemas.microsoft.com/office/drawing/2014/main" id="{8899AA70-9E36-D545-AE67-61F622079198}"/>
              </a:ext>
            </a:extLst>
          </p:cNvPr>
          <p:cNvSpPr>
            <a:spLocks noGrp="1"/>
          </p:cNvSpPr>
          <p:nvPr>
            <p:ph idx="1"/>
          </p:nvPr>
        </p:nvSpPr>
        <p:spPr/>
        <p:txBody>
          <a:bodyPr/>
          <a:lstStyle/>
          <a:p>
            <a:r>
              <a:rPr lang="en-US" dirty="0">
                <a:hlinkClick r:id="rId2"/>
              </a:rPr>
              <a:t>depmixS4</a:t>
            </a:r>
            <a:r>
              <a:rPr lang="en-US" dirty="0"/>
              <a:t> in Journal of Statistical Software</a:t>
            </a:r>
          </a:p>
          <a:p>
            <a:endParaRPr lang="en-US" dirty="0"/>
          </a:p>
        </p:txBody>
      </p:sp>
    </p:spTree>
    <p:extLst>
      <p:ext uri="{BB962C8B-B14F-4D97-AF65-F5344CB8AC3E}">
        <p14:creationId xmlns:p14="http://schemas.microsoft.com/office/powerpoint/2010/main" val="1649833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cience Project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60.potx" id="{B0D06C54-B873-49D2-AD73-EE9BB8599BFF}" vid="{334807F6-B3E0-4323-AC38-BDC7A606DAA1}"/>
    </a:ext>
  </a:extLst>
</a:theme>
</file>

<file path=ppt/theme/theme2.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Science Project 16x9</Template>
  <TotalTime>291</TotalTime>
  <Words>527</Words>
  <Application>Microsoft Macintosh PowerPoint</Application>
  <PresentationFormat>Widescreen</PresentationFormat>
  <Paragraphs>44</Paragraphs>
  <Slides>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Apple Chancery</vt:lpstr>
      <vt:lpstr>Arial</vt:lpstr>
      <vt:lpstr>Cambria Math</vt:lpstr>
      <vt:lpstr>Wingdings</vt:lpstr>
      <vt:lpstr>Science Project 16x9</vt:lpstr>
      <vt:lpstr>Hidden Markov Model (HMM)</vt:lpstr>
      <vt:lpstr>Anomaly in a sequence</vt:lpstr>
      <vt:lpstr>Examples</vt:lpstr>
      <vt:lpstr>Hidden Markov Model</vt:lpstr>
      <vt:lpstr>HMM ~ Mixture Model ~ Finite-state HMM</vt:lpstr>
      <vt:lpstr>Hidden Markov Model</vt:lpstr>
      <vt:lpstr>Hidden Markov Model</vt:lpstr>
      <vt:lpstr>Work cited</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Chris Kuo</dc:creator>
  <cp:lastModifiedBy>Chris Kuo</cp:lastModifiedBy>
  <cp:revision>59</cp:revision>
  <dcterms:created xsi:type="dcterms:W3CDTF">2018-03-24T21:31:47Z</dcterms:created>
  <dcterms:modified xsi:type="dcterms:W3CDTF">2018-04-02T19:55:23Z</dcterms:modified>
</cp:coreProperties>
</file>

<file path=docProps/thumbnail.jpeg>
</file>